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"/>
  </p:handoutMasterIdLst>
  <p:sldIdLst>
    <p:sldId id="336" r:id="rId2"/>
    <p:sldId id="297" r:id="rId3"/>
    <p:sldId id="299" r:id="rId4"/>
    <p:sldId id="298" r:id="rId5"/>
    <p:sldId id="301" r:id="rId6"/>
    <p:sldId id="296" r:id="rId7"/>
    <p:sldId id="305" r:id="rId8"/>
    <p:sldId id="333" r:id="rId9"/>
    <p:sldId id="335" r:id="rId10"/>
    <p:sldId id="334" r:id="rId11"/>
    <p:sldId id="339" r:id="rId12"/>
    <p:sldId id="338" r:id="rId13"/>
    <p:sldId id="332" r:id="rId14"/>
    <p:sldId id="326" r:id="rId15"/>
    <p:sldId id="304" r:id="rId16"/>
    <p:sldId id="270" r:id="rId17"/>
    <p:sldId id="287" r:id="rId18"/>
    <p:sldId id="283" r:id="rId19"/>
    <p:sldId id="340" r:id="rId20"/>
    <p:sldId id="329" r:id="rId21"/>
    <p:sldId id="330" r:id="rId22"/>
    <p:sldId id="327" r:id="rId23"/>
    <p:sldId id="309" r:id="rId24"/>
    <p:sldId id="313" r:id="rId25"/>
    <p:sldId id="314" r:id="rId26"/>
    <p:sldId id="331" r:id="rId27"/>
    <p:sldId id="321" r:id="rId28"/>
    <p:sldId id="322" r:id="rId2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198" autoAdjust="0"/>
    <p:restoredTop sz="94615" autoAdjust="0"/>
  </p:normalViewPr>
  <p:slideViewPr>
    <p:cSldViewPr>
      <p:cViewPr varScale="1">
        <p:scale>
          <a:sx n="126" d="100"/>
          <a:sy n="126" d="100"/>
        </p:scale>
        <p:origin x="984" y="114"/>
      </p:cViewPr>
      <p:guideLst>
        <p:guide orient="horz" pos="201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E79C3E87-6C74-4A20-9586-51D61E682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43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41F70-B582-4226-8344-5EB85F094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844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C043D-8BA0-4AC2-B716-2DB8038A14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3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537F5-27E4-4DBD-B065-FAEED0C0B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75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D7609-F0E7-443C-9986-01B63123E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84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34416-F1E4-4A64-8FCF-D62DDB2D8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18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0F5A5-EFED-4EAC-95B5-E96A05F35C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9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B974E-23E8-4E49-8C1E-B51446380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9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FB798-2B4E-4B05-8D82-89BDF1614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3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D3CAF-EEBE-4630-B2BE-7C194F856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32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513AF-3258-420D-99A0-76665F09D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27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E809-DEE3-4650-8F6C-3F958D8A7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32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3C3EB01-8F75-4F16-BB5B-FA81EF3EF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6.wmf"/><Relationship Id="rId7" Type="http://schemas.openxmlformats.org/officeDocument/2006/relationships/image" Target="../media/image22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emf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4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9" Type="http://schemas.openxmlformats.org/officeDocument/2006/relationships/image" Target="../media/image3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tiff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tif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tif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tiff"/><Relationship Id="rId4" Type="http://schemas.openxmlformats.org/officeDocument/2006/relationships/image" Target="../media/image5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wmf"/><Relationship Id="rId10" Type="http://schemas.openxmlformats.org/officeDocument/2006/relationships/image" Target="../media/image18.tif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6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lood_and_lymphatic_capillari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6" r="10237"/>
          <a:stretch>
            <a:fillRect/>
          </a:stretch>
        </p:blipFill>
        <p:spPr bwMode="auto">
          <a:xfrm>
            <a:off x="7001147" y="431540"/>
            <a:ext cx="18002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38200" y="4419600"/>
            <a:ext cx="7772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/>
              <a:t>The structure of the lungs and capillaries provides perfusion of liquid, maximizing gas transport while reducing flow volume.</a:t>
            </a:r>
          </a:p>
          <a:p>
            <a:pPr eaLnBrk="1" hangingPunct="1"/>
            <a:r>
              <a:rPr lang="en-US" altLang="en-US"/>
              <a:t>Blood serves as a perfusion fluid</a:t>
            </a:r>
          </a:p>
          <a:p>
            <a:pPr eaLnBrk="1" hangingPunct="1"/>
            <a:endParaRPr lang="en-US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2" y="190500"/>
            <a:ext cx="219868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6273230" y="3081045"/>
            <a:ext cx="996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tissues</a:t>
            </a:r>
          </a:p>
        </p:txBody>
      </p:sp>
      <p:pic>
        <p:nvPicPr>
          <p:cNvPr id="2054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0"/>
          <a:stretch>
            <a:fillRect/>
          </a:stretch>
        </p:blipFill>
        <p:spPr bwMode="auto">
          <a:xfrm>
            <a:off x="2138185" y="726280"/>
            <a:ext cx="1881948" cy="312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5" name="Line 11"/>
          <p:cNvSpPr>
            <a:spLocks noChangeShapeType="1"/>
          </p:cNvSpPr>
          <p:nvPr/>
        </p:nvSpPr>
        <p:spPr bwMode="auto">
          <a:xfrm flipH="1" flipV="1">
            <a:off x="4267199" y="3619500"/>
            <a:ext cx="2572332" cy="2286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6" name="Line 12"/>
          <p:cNvSpPr>
            <a:spLocks noChangeShapeType="1"/>
          </p:cNvSpPr>
          <p:nvPr/>
        </p:nvSpPr>
        <p:spPr bwMode="auto">
          <a:xfrm>
            <a:off x="4267200" y="1066800"/>
            <a:ext cx="3002980" cy="76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 descr="A diagram of a human body&#10;&#10;Description automatically generated">
            <a:extLst>
              <a:ext uri="{FF2B5EF4-FFF2-40B4-BE49-F238E27FC236}">
                <a16:creationId xmlns:a16="http://schemas.microsoft.com/office/drawing/2014/main" id="{D8AEE565-07B8-CB6E-4EB2-0B7D52BD49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5450B-D888-F2A6-EDBC-33C241B0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Infinite cooperativity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9F57F7-C0E5-179C-63D6-751D1DC14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99" y="685799"/>
            <a:ext cx="163185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5228840F-0786-CD40-D175-4520DC9FA5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473FB7-FE61-878A-0217-51218F730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797295-C658-78FB-AC53-6CBCB8319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C5A30DD-5851-53A1-F655-53C2C7A587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199" y="708658"/>
          <a:ext cx="2438400" cy="2375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485900" imgH="1447800" progId="Equation.3">
                  <p:embed/>
                </p:oleObj>
              </mc:Choice>
              <mc:Fallback>
                <p:oleObj r:id="rId2" imgW="1485900" imgH="1447800" progId="Equation.3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C5A30DD-5851-53A1-F655-53C2C7A587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" y="708658"/>
                        <a:ext cx="2438400" cy="2375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id="{6A015338-2090-5432-7551-FD46DD7C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648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C015BA4-F693-EC27-6ED2-52029EE4EF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1501145"/>
          <a:ext cx="4984728" cy="1142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984500" imgH="685800" progId="Equation.3">
                  <p:embed/>
                </p:oleObj>
              </mc:Choice>
              <mc:Fallback>
                <p:oleObj r:id="rId4" imgW="2984500" imgH="6858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C015BA4-F693-EC27-6ED2-52029EE4EF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501145"/>
                        <a:ext cx="4984728" cy="11429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36BC3872-4B79-A832-3856-D5E0C1182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65DF1A-5981-3FC0-30B3-EA32D6FFEC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3898"/>
          <a:stretch/>
        </p:blipFill>
        <p:spPr>
          <a:xfrm>
            <a:off x="4953000" y="3340751"/>
            <a:ext cx="2667000" cy="6288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7455F57-1BC1-7540-4689-91946DD1B5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4558"/>
          <a:stretch/>
        </p:blipFill>
        <p:spPr>
          <a:xfrm>
            <a:off x="4218528" y="4175761"/>
            <a:ext cx="4296800" cy="610839"/>
          </a:xfrm>
          <a:prstGeom prst="rect">
            <a:avLst/>
          </a:prstGeom>
        </p:spPr>
      </p:pic>
      <p:sp>
        <p:nvSpPr>
          <p:cNvPr id="22" name="Rectangle 5">
            <a:extLst>
              <a:ext uri="{FF2B5EF4-FFF2-40B4-BE49-F238E27FC236}">
                <a16:creationId xmlns:a16="http://schemas.microsoft.com/office/drawing/2014/main" id="{FA310883-9C8A-BAD5-E554-997B81E05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14BF067-EAA4-7DE2-E8EF-EC08EC10215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166" r="29166"/>
          <a:stretch/>
        </p:blipFill>
        <p:spPr>
          <a:xfrm>
            <a:off x="3424800" y="5075275"/>
            <a:ext cx="5568528" cy="1371242"/>
          </a:xfrm>
          <a:prstGeom prst="rect">
            <a:avLst/>
          </a:prstGeom>
        </p:spPr>
      </p:pic>
      <p:pic>
        <p:nvPicPr>
          <p:cNvPr id="5" name="Picture 4" descr="A screenshot of a math problem&#10;&#10;Description automatically generated">
            <a:extLst>
              <a:ext uri="{FF2B5EF4-FFF2-40B4-BE49-F238E27FC236}">
                <a16:creationId xmlns:a16="http://schemas.microsoft.com/office/drawing/2014/main" id="{316D846C-4BA9-BDCE-6460-E1E92C724C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39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5450B-D888-F2A6-EDBC-33C241B0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Cooperativity and the Hill equation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9F57F7-C0E5-179C-63D6-751D1DC14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99" y="685799"/>
            <a:ext cx="163185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5228840F-0786-CD40-D175-4520DC9FA5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473FB7-FE61-878A-0217-51218F730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797295-C658-78FB-AC53-6CBCB8319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6A015338-2090-5432-7551-FD46DD7C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648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36BC3872-4B79-A832-3856-D5E0C1182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FA310883-9C8A-BAD5-E554-997B81E05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FBEDBD-8A37-2234-C640-45C717B814B9}"/>
              </a:ext>
            </a:extLst>
          </p:cNvPr>
          <p:cNvSpPr txBox="1"/>
          <p:nvPr/>
        </p:nvSpPr>
        <p:spPr>
          <a:xfrm>
            <a:off x="2174813" y="922724"/>
            <a:ext cx="1451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Independent</a:t>
            </a:r>
          </a:p>
          <a:p>
            <a:pPr algn="ctr"/>
            <a:r>
              <a:rPr lang="en-US" sz="2000" dirty="0"/>
              <a:t>sites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5647B8-D4EF-44A3-1502-CA07E1659674}"/>
              </a:ext>
            </a:extLst>
          </p:cNvPr>
          <p:cNvSpPr txBox="1"/>
          <p:nvPr/>
        </p:nvSpPr>
        <p:spPr>
          <a:xfrm>
            <a:off x="4114908" y="914400"/>
            <a:ext cx="1534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Infinite</a:t>
            </a:r>
          </a:p>
          <a:p>
            <a:pPr algn="ctr"/>
            <a:r>
              <a:rPr lang="en-US" sz="2000" dirty="0"/>
              <a:t>cooperativity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A5ED25-EFA3-B4F0-F629-4BC4935FBAE9}"/>
              </a:ext>
            </a:extLst>
          </p:cNvPr>
          <p:cNvSpPr txBox="1"/>
          <p:nvPr/>
        </p:nvSpPr>
        <p:spPr>
          <a:xfrm>
            <a:off x="-152400" y="1707768"/>
            <a:ext cx="2284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Ligands bound</a:t>
            </a:r>
            <a:br>
              <a:rPr lang="en-US" sz="2000" dirty="0"/>
            </a:br>
            <a:r>
              <a:rPr lang="en-US" sz="2000" dirty="0"/>
              <a:t>(concentration)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48B155-7A03-C6D4-18E9-3DEEA9AAF5D2}"/>
              </a:ext>
            </a:extLst>
          </p:cNvPr>
          <p:cNvSpPr txBox="1"/>
          <p:nvPr/>
        </p:nvSpPr>
        <p:spPr>
          <a:xfrm>
            <a:off x="100532" y="761998"/>
            <a:ext cx="2066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003399"/>
                </a:solidFill>
              </a:rPr>
              <a:t>2 binding sites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D6FD42E-D83B-43E0-D5E5-19E545BFFE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324" r="41003" b="-6822"/>
          <a:stretch>
            <a:fillRect/>
          </a:stretch>
        </p:blipFill>
        <p:spPr>
          <a:xfrm>
            <a:off x="2174813" y="1786010"/>
            <a:ext cx="1471236" cy="6177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8A2550F-35EF-4ED8-7557-13C9C4D78B6A}"/>
              </a:ext>
            </a:extLst>
          </p:cNvPr>
          <p:cNvSpPr txBox="1"/>
          <p:nvPr/>
        </p:nvSpPr>
        <p:spPr>
          <a:xfrm>
            <a:off x="116541" y="3052447"/>
            <a:ext cx="2169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003399"/>
                </a:solidFill>
              </a:rPr>
              <a:t>m binding sites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6197D59-88BD-146A-AA65-E3D309872570}"/>
              </a:ext>
            </a:extLst>
          </p:cNvPr>
          <p:cNvSpPr txBox="1"/>
          <p:nvPr/>
        </p:nvSpPr>
        <p:spPr>
          <a:xfrm>
            <a:off x="2327213" y="3254514"/>
            <a:ext cx="1451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Independent</a:t>
            </a:r>
          </a:p>
          <a:p>
            <a:pPr algn="ctr"/>
            <a:r>
              <a:rPr lang="en-US" sz="2000" dirty="0"/>
              <a:t>sites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89BA946-50E1-5A4B-61C1-CA990A75EAC6}"/>
              </a:ext>
            </a:extLst>
          </p:cNvPr>
          <p:cNvSpPr txBox="1"/>
          <p:nvPr/>
        </p:nvSpPr>
        <p:spPr>
          <a:xfrm>
            <a:off x="4114908" y="3246190"/>
            <a:ext cx="1534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Infinite</a:t>
            </a:r>
          </a:p>
          <a:p>
            <a:pPr algn="ctr"/>
            <a:r>
              <a:rPr lang="en-US" sz="2000" dirty="0"/>
              <a:t>cooperativity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848F1-5797-85ED-B3F9-540B92A794A7}"/>
              </a:ext>
            </a:extLst>
          </p:cNvPr>
          <p:cNvSpPr txBox="1"/>
          <p:nvPr/>
        </p:nvSpPr>
        <p:spPr>
          <a:xfrm>
            <a:off x="0" y="3992401"/>
            <a:ext cx="2284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Ligands bound</a:t>
            </a:r>
            <a:br>
              <a:rPr lang="en-US" sz="2000" dirty="0"/>
            </a:br>
            <a:r>
              <a:rPr lang="en-US" sz="2000" dirty="0"/>
              <a:t>(concentration)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9F1EDC99-BD83-FDA3-45F3-A34A508041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308" r="39565" b="23623"/>
          <a:stretch>
            <a:fillRect/>
          </a:stretch>
        </p:blipFill>
        <p:spPr>
          <a:xfrm>
            <a:off x="3943458" y="4016517"/>
            <a:ext cx="1771542" cy="70788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D0DE744-5CA2-1D0E-F5A6-763C477A06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041" t="-1" r="42305" b="-602"/>
          <a:stretch>
            <a:fillRect/>
          </a:stretch>
        </p:blipFill>
        <p:spPr>
          <a:xfrm>
            <a:off x="2247491" y="4061162"/>
            <a:ext cx="1562509" cy="61859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E02959B-83B2-1EF8-306B-29AE405DF90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042" r="41003"/>
          <a:stretch>
            <a:fillRect/>
          </a:stretch>
        </p:blipFill>
        <p:spPr>
          <a:xfrm>
            <a:off x="4011012" y="1706815"/>
            <a:ext cx="1638290" cy="693933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E9AD0BE6-95DF-7A94-0A38-35EDEAFDB3EA}"/>
              </a:ext>
            </a:extLst>
          </p:cNvPr>
          <p:cNvSpPr txBox="1"/>
          <p:nvPr/>
        </p:nvSpPr>
        <p:spPr>
          <a:xfrm>
            <a:off x="152400" y="5073328"/>
            <a:ext cx="1901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003399"/>
                </a:solidFill>
              </a:rPr>
              <a:t>Hill equation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3CF8716-EFAD-3F4C-65B6-7A16638C35FE}"/>
              </a:ext>
            </a:extLst>
          </p:cNvPr>
          <p:cNvSpPr txBox="1"/>
          <p:nvPr/>
        </p:nvSpPr>
        <p:spPr>
          <a:xfrm>
            <a:off x="381000" y="5583385"/>
            <a:ext cx="304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 = binding sites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 = Hill coefficient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n &gt; 1 positive cooperativity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n &lt; 1 negative cooperativity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19724B-D03B-3AB1-2111-0BDF625616F9}"/>
              </a:ext>
            </a:extLst>
          </p:cNvPr>
          <p:cNvSpPr txBox="1"/>
          <p:nvPr/>
        </p:nvSpPr>
        <p:spPr>
          <a:xfrm>
            <a:off x="3462637" y="5818258"/>
            <a:ext cx="2284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Ligands bound</a:t>
            </a:r>
            <a:br>
              <a:rPr lang="en-US" sz="2000" dirty="0"/>
            </a:br>
            <a:r>
              <a:rPr lang="en-US" sz="2000" dirty="0"/>
              <a:t>(concentration)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4328FA74-EBC6-CDF6-781C-B7BDC6F82EC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0777" r="39985" b="25639"/>
          <a:stretch>
            <a:fillRect/>
          </a:stretch>
        </p:blipFill>
        <p:spPr>
          <a:xfrm>
            <a:off x="5828197" y="5778239"/>
            <a:ext cx="2209800" cy="899386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E5C04D1C-0558-A389-EB4A-B1074AB980ED}"/>
              </a:ext>
            </a:extLst>
          </p:cNvPr>
          <p:cNvSpPr txBox="1"/>
          <p:nvPr/>
        </p:nvSpPr>
        <p:spPr>
          <a:xfrm>
            <a:off x="5470407" y="594360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32B9885D-E500-DF20-EF06-80E9E41FC5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6753" y="3243617"/>
            <a:ext cx="3255178" cy="225368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DF1F876-B941-D9ED-10F6-70A79118FF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1724" y="826406"/>
            <a:ext cx="3258998" cy="2260273"/>
          </a:xfrm>
          <a:prstGeom prst="rect">
            <a:avLst/>
          </a:prstGeom>
        </p:spPr>
      </p:pic>
      <p:pic>
        <p:nvPicPr>
          <p:cNvPr id="67" name="Picture 66" descr="A diagram of equations and graphs&#10;&#10;AI-generated content may be incorrect.">
            <a:extLst>
              <a:ext uri="{FF2B5EF4-FFF2-40B4-BE49-F238E27FC236}">
                <a16:creationId xmlns:a16="http://schemas.microsoft.com/office/drawing/2014/main" id="{FEF00B36-A300-AC25-8A6F-B6CB12F559B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03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C4E1-CF90-85B3-181B-319A836EB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BC34C66-804A-C4FE-A51D-7433412B24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Hemoglobin – Hill model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239AE5B7-A815-9DDF-F017-FE033FA04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0244" name="Line 4">
            <a:extLst>
              <a:ext uri="{FF2B5EF4-FFF2-40B4-BE49-F238E27FC236}">
                <a16:creationId xmlns:a16="http://schemas.microsoft.com/office/drawing/2014/main" id="{D3209194-8107-5748-D7F4-B238A09871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03458BD7-1584-4869-6FDD-D4F47C4BB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4607AD2E-B690-47F6-07FF-D8B7996D5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0247" name="Rectangle 9">
            <a:extLst>
              <a:ext uri="{FF2B5EF4-FFF2-40B4-BE49-F238E27FC236}">
                <a16:creationId xmlns:a16="http://schemas.microsoft.com/office/drawing/2014/main" id="{759B7B43-3252-7F74-1C5E-3593016FF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47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248" name="Object 8">
            <a:extLst>
              <a:ext uri="{FF2B5EF4-FFF2-40B4-BE49-F238E27FC236}">
                <a16:creationId xmlns:a16="http://schemas.microsoft.com/office/drawing/2014/main" id="{D12A538A-7E10-105F-1E29-5D4E0DC582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837550"/>
              </p:ext>
            </p:extLst>
          </p:nvPr>
        </p:nvGraphicFramePr>
        <p:xfrm>
          <a:off x="685800" y="880365"/>
          <a:ext cx="7467600" cy="553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797552" imgH="3563874" progId="Origin50.Graph">
                  <p:embed/>
                </p:oleObj>
              </mc:Choice>
              <mc:Fallback>
                <p:oleObj name="Graph" r:id="rId2" imgW="4797552" imgH="3563874" progId="Origin50.Graph">
                  <p:embed/>
                  <p:pic>
                    <p:nvPicPr>
                      <p:cNvPr id="102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880365"/>
                        <a:ext cx="7467600" cy="553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CD29FF-ECAF-66E9-2154-B35E1F6D1CE2}"/>
              </a:ext>
            </a:extLst>
          </p:cNvPr>
          <p:cNvSpPr txBox="1"/>
          <p:nvPr/>
        </p:nvSpPr>
        <p:spPr>
          <a:xfrm>
            <a:off x="5334000" y="2312492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n=2.45</a:t>
            </a:r>
          </a:p>
        </p:txBody>
      </p:sp>
      <p:pic>
        <p:nvPicPr>
          <p:cNvPr id="4" name="Picture 3" descr="A graph of a graph&#10;&#10;AI-generated content may be incorrect.">
            <a:extLst>
              <a:ext uri="{FF2B5EF4-FFF2-40B4-BE49-F238E27FC236}">
                <a16:creationId xmlns:a16="http://schemas.microsoft.com/office/drawing/2014/main" id="{94B8C674-E755-E517-7AD8-8F44387491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29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09800"/>
            <a:ext cx="7119938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830518" y="4800600"/>
            <a:ext cx="25058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tissues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40 mm Hg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40149" y="4800600"/>
            <a:ext cx="268535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Times New Roman" pitchFamily="18" charset="0"/>
              </a:rPr>
              <a:t>aveoli</a:t>
            </a:r>
            <a:endParaRPr lang="en-US" altLang="en-US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100 mm Hg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733800" y="2895600"/>
            <a:ext cx="18288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10000" y="23622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blood flow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AC4FF15-366C-290D-D7A7-EE5DC4D6CA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88"/>
          <a:stretch/>
        </p:blipFill>
        <p:spPr>
          <a:xfrm>
            <a:off x="0" y="1103293"/>
            <a:ext cx="9144000" cy="5754707"/>
          </a:xfrm>
          <a:prstGeom prst="rect">
            <a:avLst/>
          </a:prstGeom>
        </p:spPr>
      </p:pic>
      <p:pic>
        <p:nvPicPr>
          <p:cNvPr id="2" name="Picture 2" descr="blood_and_lymphatic_capillaries">
            <a:extLst>
              <a:ext uri="{FF2B5EF4-FFF2-40B4-BE49-F238E27FC236}">
                <a16:creationId xmlns:a16="http://schemas.microsoft.com/office/drawing/2014/main" id="{2F408E72-42C2-0CF8-771B-F1A408D77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6" r="10237"/>
          <a:stretch>
            <a:fillRect/>
          </a:stretch>
        </p:blipFill>
        <p:spPr bwMode="auto">
          <a:xfrm rot="861892">
            <a:off x="7132191" y="323209"/>
            <a:ext cx="1468534" cy="304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6BD8E8F8-8F59-094C-30A0-98DEAE5DD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99" y="21674"/>
            <a:ext cx="2064183" cy="321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A diagram of a human body&#10;&#10;Description automatically generated">
            <a:extLst>
              <a:ext uri="{FF2B5EF4-FFF2-40B4-BE49-F238E27FC236}">
                <a16:creationId xmlns:a16="http://schemas.microsoft.com/office/drawing/2014/main" id="{3C714196-F601-81AA-FF73-4D799AD1D5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25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705600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402013" y="604838"/>
            <a:ext cx="3433762" cy="4297362"/>
            <a:chOff x="3401257" y="605135"/>
            <a:chExt cx="3434047" cy="4296717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6452685" y="1067028"/>
              <a:ext cx="0" cy="38348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2" name="TextBox 5"/>
            <p:cNvSpPr txBox="1">
              <a:spLocks noChangeArrowheads="1"/>
            </p:cNvSpPr>
            <p:nvPr/>
          </p:nvSpPr>
          <p:spPr bwMode="auto">
            <a:xfrm>
              <a:off x="6095999" y="605135"/>
              <a:ext cx="7393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8000"/>
                  </a:solidFill>
                  <a:latin typeface="Times New Roman" pitchFamily="18" charset="0"/>
                </a:rPr>
                <a:t>lungs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3858495" y="1067028"/>
              <a:ext cx="0" cy="38348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4" name="TextBox 11"/>
            <p:cNvSpPr txBox="1">
              <a:spLocks noChangeArrowheads="1"/>
            </p:cNvSpPr>
            <p:nvPr/>
          </p:nvSpPr>
          <p:spPr bwMode="auto">
            <a:xfrm>
              <a:off x="3401257" y="605135"/>
              <a:ext cx="8659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8000"/>
                  </a:solidFill>
                  <a:latin typeface="Times New Roman" pitchFamily="18" charset="0"/>
                </a:rPr>
                <a:t>tissues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Hemoglobin – Hill plot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2347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0" y="2195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2133600" y="2514600"/>
          <a:ext cx="5410200" cy="417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623054" imgH="3563874" progId="Origin50.Graph">
                  <p:embed/>
                </p:oleObj>
              </mc:Choice>
              <mc:Fallback>
                <p:oleObj name="Graph" r:id="rId2" imgW="4623054" imgH="3563874" progId="Origin50.Graph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514600"/>
                        <a:ext cx="5410200" cy="417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8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3276600" cy="166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8"/>
          <a:stretch>
            <a:fillRect/>
          </a:stretch>
        </p:blipFill>
        <p:spPr bwMode="auto">
          <a:xfrm>
            <a:off x="3733800" y="1371600"/>
            <a:ext cx="502920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42A0A710-170E-4CCC-8804-8D826E1809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Hemoglobin</a:t>
            </a:r>
          </a:p>
        </p:txBody>
      </p:sp>
      <p:sp>
        <p:nvSpPr>
          <p:cNvPr id="13315" name="Rectangle 9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3316" name="Line 10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Rectangle 1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3318" name="Rectangle 17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3319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6858000" cy="595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Heme response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4343" name="Picture 14" descr="heme_b_HI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4267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Protein response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5367" name="Picture 12" descr="hemoglubin_movi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58674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09800"/>
            <a:ext cx="7119938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343266" y="533400"/>
            <a:ext cx="25955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atmosphere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=150 mm Hg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830518" y="4800600"/>
            <a:ext cx="25058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tissues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40 mm Hg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40149" y="4800600"/>
            <a:ext cx="268535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Times New Roman" pitchFamily="18" charset="0"/>
              </a:rPr>
              <a:t>aveoli</a:t>
            </a:r>
            <a:endParaRPr lang="en-US" altLang="en-US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100 mm Hg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733800" y="2895600"/>
            <a:ext cx="18288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10000" y="23622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blood flow</a:t>
            </a:r>
          </a:p>
        </p:txBody>
      </p:sp>
      <p:pic>
        <p:nvPicPr>
          <p:cNvPr id="2" name="Picture 1" descr="Map&#10;&#10;Description automatically generated">
            <a:extLst>
              <a:ext uri="{FF2B5EF4-FFF2-40B4-BE49-F238E27FC236}">
                <a16:creationId xmlns:a16="http://schemas.microsoft.com/office/drawing/2014/main" id="{CB6F9570-415A-0C04-4462-B1E8DA59D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45" y="381000"/>
            <a:ext cx="4694161" cy="6096000"/>
          </a:xfrm>
          <a:prstGeom prst="rect">
            <a:avLst/>
          </a:prstGeom>
        </p:spPr>
      </p:pic>
      <p:pic>
        <p:nvPicPr>
          <p:cNvPr id="4" name="Picture 3" descr="A group of people on a train&#10;&#10;Description automatically generated with medium confidence">
            <a:extLst>
              <a:ext uri="{FF2B5EF4-FFF2-40B4-BE49-F238E27FC236}">
                <a16:creationId xmlns:a16="http://schemas.microsoft.com/office/drawing/2014/main" id="{5B5C53C4-E74C-6123-2D22-37FF1475E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235075"/>
            <a:ext cx="5238750" cy="3495675"/>
          </a:xfrm>
          <a:prstGeom prst="rect">
            <a:avLst/>
          </a:prstGeom>
          <a:ln w="412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5509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09800"/>
            <a:ext cx="7119938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Text Box 16"/>
          <p:cNvSpPr txBox="1">
            <a:spLocks noChangeArrowheads="1"/>
          </p:cNvSpPr>
          <p:nvPr/>
        </p:nvSpPr>
        <p:spPr bwMode="auto">
          <a:xfrm>
            <a:off x="6461125" y="4800600"/>
            <a:ext cx="1249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Tissues</a:t>
            </a: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1746250" y="4800600"/>
            <a:ext cx="1073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Lungs</a:t>
            </a:r>
          </a:p>
        </p:txBody>
      </p:sp>
      <p:sp>
        <p:nvSpPr>
          <p:cNvPr id="3077" name="Line 18"/>
          <p:cNvSpPr>
            <a:spLocks noChangeShapeType="1"/>
          </p:cNvSpPr>
          <p:nvPr/>
        </p:nvSpPr>
        <p:spPr bwMode="auto">
          <a:xfrm>
            <a:off x="3733800" y="2895600"/>
            <a:ext cx="18288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3810000" y="23622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blood flow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705600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402013" y="604838"/>
            <a:ext cx="3433762" cy="4297362"/>
            <a:chOff x="3401257" y="605135"/>
            <a:chExt cx="3434047" cy="4296717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6452685" y="1067028"/>
              <a:ext cx="0" cy="38348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2" name="TextBox 5"/>
            <p:cNvSpPr txBox="1">
              <a:spLocks noChangeArrowheads="1"/>
            </p:cNvSpPr>
            <p:nvPr/>
          </p:nvSpPr>
          <p:spPr bwMode="auto">
            <a:xfrm>
              <a:off x="6095999" y="605135"/>
              <a:ext cx="7393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8000"/>
                  </a:solidFill>
                  <a:latin typeface="Times New Roman" pitchFamily="18" charset="0"/>
                </a:rPr>
                <a:t>lungs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3858495" y="1067028"/>
              <a:ext cx="0" cy="38348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4" name="TextBox 11"/>
            <p:cNvSpPr txBox="1">
              <a:spLocks noChangeArrowheads="1"/>
            </p:cNvSpPr>
            <p:nvPr/>
          </p:nvSpPr>
          <p:spPr bwMode="auto">
            <a:xfrm>
              <a:off x="3401257" y="605135"/>
              <a:ext cx="8659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8000"/>
                  </a:solidFill>
                  <a:latin typeface="Times New Roman" pitchFamily="18" charset="0"/>
                </a:rPr>
                <a:t>tissues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3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</a:t>
            </a:r>
            <a:r>
              <a:rPr lang="en-US" altLang="en-US" baseline="-25000"/>
              <a:t>2</a:t>
            </a:r>
            <a:r>
              <a:rPr lang="en-US" altLang="en-US"/>
              <a:t> transport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09600" y="990600"/>
            <a:ext cx="7772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9600" y="914400"/>
            <a:ext cx="7772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/>
              <a:t>A problem similar to that posed for oxygen transport exists for carbon dioxide - </a:t>
            </a:r>
            <a:r>
              <a:rPr lang="en-US" altLang="en-US" dirty="0" err="1"/>
              <a:t>dissoved</a:t>
            </a:r>
            <a:r>
              <a:rPr lang="en-US" altLang="en-US" dirty="0"/>
              <a:t> gas is not enough.</a:t>
            </a:r>
          </a:p>
          <a:p>
            <a:pPr eaLnBrk="1" hangingPunct="1"/>
            <a:r>
              <a:rPr lang="en-US" altLang="en-US" dirty="0"/>
              <a:t>Carbon dioxide uses an additional mechanism: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About 90% of CO</a:t>
            </a:r>
            <a:r>
              <a:rPr lang="en-US" altLang="en-US" baseline="-25000" dirty="0"/>
              <a:t>2</a:t>
            </a:r>
            <a:r>
              <a:rPr lang="en-US" altLang="en-US" dirty="0"/>
              <a:t> is bound up in this manner</a:t>
            </a:r>
          </a:p>
          <a:p>
            <a:pPr eaLnBrk="1" hangingPunct="1"/>
            <a:r>
              <a:rPr lang="en-US" altLang="en-US" dirty="0"/>
              <a:t>The slow reaction is accelerated by enzymes, carbonic anhydrases.</a:t>
            </a:r>
          </a:p>
          <a:p>
            <a:pPr eaLnBrk="1" hangingPunct="1"/>
            <a:r>
              <a:rPr lang="en-US" altLang="en-US" dirty="0"/>
              <a:t>This transport comes at the introduction / manipulation of H</a:t>
            </a:r>
            <a:r>
              <a:rPr lang="en-US" altLang="en-US" baseline="30000" dirty="0"/>
              <a:t>+</a:t>
            </a:r>
            <a:r>
              <a:rPr lang="en-US" altLang="en-US" dirty="0"/>
              <a:t>; affects pH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7924800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D9E84028-D3D1-4A5F-A60E-D84B2A6CA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06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</a:t>
            </a:r>
            <a:r>
              <a:rPr lang="en-US" altLang="en-US" baseline="-25000"/>
              <a:t>2</a:t>
            </a:r>
            <a:r>
              <a:rPr lang="en-US" altLang="en-US"/>
              <a:t> transport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09600" y="990600"/>
            <a:ext cx="7772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7" r="21164"/>
          <a:stretch>
            <a:fillRect/>
          </a:stretch>
        </p:blipFill>
        <p:spPr bwMode="auto">
          <a:xfrm>
            <a:off x="-7471" y="838200"/>
            <a:ext cx="9144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B8A1C5F-7287-527E-99CA-7C55A3B9B3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Buffers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643732"/>
            <a:ext cx="25908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D37D9B7-F4E8-DDC4-1E94-04C10FA3D9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19250"/>
              </p:ext>
            </p:extLst>
          </p:nvPr>
        </p:nvGraphicFramePr>
        <p:xfrm>
          <a:off x="2432342" y="3297238"/>
          <a:ext cx="3753852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85720" imgH="482400" progId="Equation.3">
                  <p:embed/>
                </p:oleObj>
              </mc:Choice>
              <mc:Fallback>
                <p:oleObj name="Equation" r:id="rId3" imgW="1485720" imgH="482400" progId="Equation.3">
                  <p:embed/>
                  <p:pic>
                    <p:nvPicPr>
                      <p:cNvPr id="21550" name="Object 215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2342" y="3297238"/>
                        <a:ext cx="3753852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4">
            <a:extLst>
              <a:ext uri="{FF2B5EF4-FFF2-40B4-BE49-F238E27FC236}">
                <a16:creationId xmlns:a16="http://schemas.microsoft.com/office/drawing/2014/main" id="{1896BD92-4065-FB56-E025-B798D3E567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04143" y="609600"/>
            <a:ext cx="6335713" cy="2547939"/>
            <a:chOff x="912" y="362"/>
            <a:chExt cx="3991" cy="1605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4F5B2E13-5B0C-4720-6365-F24131066A5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19" y="1209"/>
              <a:ext cx="3888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163B1728-7A28-C785-B5FF-BC850F71F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362"/>
              <a:ext cx="141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BC2DA398-9D53-7837-4A33-335B4854E6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2" y="1614"/>
              <a:ext cx="86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742BE33A-9336-73C5-1721-407050148B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5" y="1614"/>
              <a:ext cx="2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F7DB477A-1561-1704-3732-8DA22E029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5" y="1463"/>
              <a:ext cx="1878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issociation constant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A6475EE9-76DB-5E69-8DC6-53624F98E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5" y="1631"/>
              <a:ext cx="15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]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2EBC689A-B624-F419-E40A-989889ED1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" y="1631"/>
              <a:ext cx="15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[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B4A7544D-417C-95AB-B611-33B0B7B18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1331"/>
              <a:ext cx="15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]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1469D2C1-DDD0-E123-388E-1B5EA88F0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331"/>
              <a:ext cx="22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][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6">
              <a:extLst>
                <a:ext uri="{FF2B5EF4-FFF2-40B4-BE49-F238E27FC236}">
                  <a16:creationId xmlns:a16="http://schemas.microsoft.com/office/drawing/2014/main" id="{FEEF3518-143A-98D6-FB96-317E3F1FB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2" y="1331"/>
              <a:ext cx="15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[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18">
              <a:extLst>
                <a:ext uri="{FF2B5EF4-FFF2-40B4-BE49-F238E27FC236}">
                  <a16:creationId xmlns:a16="http://schemas.microsoft.com/office/drawing/2014/main" id="{A7CC1EA9-8840-F4F5-C6F3-BC0E136A9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" y="97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1">
              <a:extLst>
                <a:ext uri="{FF2B5EF4-FFF2-40B4-BE49-F238E27FC236}">
                  <a16:creationId xmlns:a16="http://schemas.microsoft.com/office/drawing/2014/main" id="{AAAD05E1-3CB9-FD79-84EF-064C99ABC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97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2">
              <a:extLst>
                <a:ext uri="{FF2B5EF4-FFF2-40B4-BE49-F238E27FC236}">
                  <a16:creationId xmlns:a16="http://schemas.microsoft.com/office/drawing/2014/main" id="{FA11F1CE-3A8C-EFFF-85DF-4AB1E67F5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3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28BA64E9-6E81-306D-3EC6-F899A9095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9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4">
              <a:extLst>
                <a:ext uri="{FF2B5EF4-FFF2-40B4-BE49-F238E27FC236}">
                  <a16:creationId xmlns:a16="http://schemas.microsoft.com/office/drawing/2014/main" id="{81740E1D-C921-31FB-CFAA-F6F292752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1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id="{BCDA101D-C41D-78AC-2394-BA0C9B05F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6">
              <a:extLst>
                <a:ext uri="{FF2B5EF4-FFF2-40B4-BE49-F238E27FC236}">
                  <a16:creationId xmlns:a16="http://schemas.microsoft.com/office/drawing/2014/main" id="{6545F1C0-9C19-B2E2-2EC6-EF5C9A7FF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6F47AD98-2C91-6C21-BC1A-4ED389B24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57" name="Rectangle 29">
              <a:extLst>
                <a:ext uri="{FF2B5EF4-FFF2-40B4-BE49-F238E27FC236}">
                  <a16:creationId xmlns:a16="http://schemas.microsoft.com/office/drawing/2014/main" id="{8A1E986B-A7B7-6DB6-8221-50E4C6BB3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380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61" name="Rectangle 30">
              <a:extLst>
                <a:ext uri="{FF2B5EF4-FFF2-40B4-BE49-F238E27FC236}">
                  <a16:creationId xmlns:a16="http://schemas.microsoft.com/office/drawing/2014/main" id="{37AA6AA0-3F15-B672-EE80-AB65AFAA0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790"/>
              <a:ext cx="12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63" name="Rectangle 31">
              <a:extLst>
                <a:ext uri="{FF2B5EF4-FFF2-40B4-BE49-F238E27FC236}">
                  <a16:creationId xmlns:a16="http://schemas.microsoft.com/office/drawing/2014/main" id="{31335E5C-A359-20BF-1AF4-1D6B4F988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" y="1473"/>
              <a:ext cx="123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66" name="Rectangle 34">
              <a:extLst>
                <a:ext uri="{FF2B5EF4-FFF2-40B4-BE49-F238E27FC236}">
                  <a16:creationId xmlns:a16="http://schemas.microsoft.com/office/drawing/2014/main" id="{AF19460C-3D0A-AD56-F76A-5430BB75F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7" y="1455"/>
              <a:ext cx="24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67" name="Rectangle 35">
              <a:extLst>
                <a:ext uri="{FF2B5EF4-FFF2-40B4-BE49-F238E27FC236}">
                  <a16:creationId xmlns:a16="http://schemas.microsoft.com/office/drawing/2014/main" id="{DCC71159-FE7F-4788-1E55-53218ACCE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" y="1455"/>
              <a:ext cx="24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68" name="Rectangle 36">
              <a:extLst>
                <a:ext uri="{FF2B5EF4-FFF2-40B4-BE49-F238E27FC236}">
                  <a16:creationId xmlns:a16="http://schemas.microsoft.com/office/drawing/2014/main" id="{F83473A2-AB90-3859-A710-FC417642C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455"/>
              <a:ext cx="24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72" name="Rectangle 40">
              <a:extLst>
                <a:ext uri="{FF2B5EF4-FFF2-40B4-BE49-F238E27FC236}">
                  <a16:creationId xmlns:a16="http://schemas.microsoft.com/office/drawing/2014/main" id="{153C3110-55D8-8EB1-0927-BC02D4239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74" name="Rectangle 42">
              <a:extLst>
                <a:ext uri="{FF2B5EF4-FFF2-40B4-BE49-F238E27FC236}">
                  <a16:creationId xmlns:a16="http://schemas.microsoft.com/office/drawing/2014/main" id="{A694E43E-E3E1-8C0D-8782-F9DADF452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773"/>
              <a:ext cx="14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75" name="Rectangle 43">
              <a:extLst>
                <a:ext uri="{FF2B5EF4-FFF2-40B4-BE49-F238E27FC236}">
                  <a16:creationId xmlns:a16="http://schemas.microsoft.com/office/drawing/2014/main" id="{56870CBD-5463-5C85-507A-E8EE390E5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1315"/>
              <a:ext cx="14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76" name="Rectangle 44">
              <a:extLst>
                <a:ext uri="{FF2B5EF4-FFF2-40B4-BE49-F238E27FC236}">
                  <a16:creationId xmlns:a16="http://schemas.microsoft.com/office/drawing/2014/main" id="{57D6E6EA-29D8-2BB9-30C6-36A1286C1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1315"/>
              <a:ext cx="14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+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1" name="Rectangle 49">
              <a:extLst>
                <a:ext uri="{FF2B5EF4-FFF2-40B4-BE49-F238E27FC236}">
                  <a16:creationId xmlns:a16="http://schemas.microsoft.com/office/drawing/2014/main" id="{5A8F9B22-6600-60D6-CD41-F063E19A4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3" y="1631"/>
              <a:ext cx="194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k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2" name="Rectangle 50">
              <a:extLst>
                <a:ext uri="{FF2B5EF4-FFF2-40B4-BE49-F238E27FC236}">
                  <a16:creationId xmlns:a16="http://schemas.microsoft.com/office/drawing/2014/main" id="{DB91B4D3-208E-A842-02AC-398A9FE0C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8" y="1314"/>
              <a:ext cx="194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k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3" name="Rectangle 51">
              <a:extLst>
                <a:ext uri="{FF2B5EF4-FFF2-40B4-BE49-F238E27FC236}">
                  <a16:creationId xmlns:a16="http://schemas.microsoft.com/office/drawing/2014/main" id="{1EE20DFB-BB2C-F0EF-2358-BF97FCEA3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1631"/>
              <a:ext cx="36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HA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4" name="Rectangle 52">
              <a:extLst>
                <a:ext uri="{FF2B5EF4-FFF2-40B4-BE49-F238E27FC236}">
                  <a16:creationId xmlns:a16="http://schemas.microsoft.com/office/drawing/2014/main" id="{47E258B1-C33A-9FDD-2377-29E780A95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331"/>
              <a:ext cx="211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5" name="Rectangle 53">
              <a:extLst>
                <a:ext uri="{FF2B5EF4-FFF2-40B4-BE49-F238E27FC236}">
                  <a16:creationId xmlns:a16="http://schemas.microsoft.com/office/drawing/2014/main" id="{2921E449-2AD5-4326-9E83-F82E0EA11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3" y="1331"/>
              <a:ext cx="24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H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6" name="Rectangle 54">
              <a:extLst>
                <a:ext uri="{FF2B5EF4-FFF2-40B4-BE49-F238E27FC236}">
                  <a16:creationId xmlns:a16="http://schemas.microsoft.com/office/drawing/2014/main" id="{409289E3-1179-360F-BA08-5CA509A9C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1455"/>
              <a:ext cx="334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Ka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7" name="Rectangle 55">
              <a:extLst>
                <a:ext uri="{FF2B5EF4-FFF2-40B4-BE49-F238E27FC236}">
                  <a16:creationId xmlns:a16="http://schemas.microsoft.com/office/drawing/2014/main" id="{A4390E41-0550-A98E-B561-F4DFEDD92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" y="97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89" name="Rectangle 57">
              <a:extLst>
                <a:ext uri="{FF2B5EF4-FFF2-40B4-BE49-F238E27FC236}">
                  <a16:creationId xmlns:a16="http://schemas.microsoft.com/office/drawing/2014/main" id="{14AF3F43-BB8F-A460-7BB9-F18A607F1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90" name="Rectangle 58">
              <a:extLst>
                <a:ext uri="{FF2B5EF4-FFF2-40B4-BE49-F238E27FC236}">
                  <a16:creationId xmlns:a16="http://schemas.microsoft.com/office/drawing/2014/main" id="{DE8A0DF6-9609-850B-5385-E9AE46E7A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2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91" name="Rectangle 59">
              <a:extLst>
                <a:ext uri="{FF2B5EF4-FFF2-40B4-BE49-F238E27FC236}">
                  <a16:creationId xmlns:a16="http://schemas.microsoft.com/office/drawing/2014/main" id="{1BBE1559-F84D-2DFA-21B7-9C9EBB39D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" y="5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96" name="Rectangle 64">
              <a:extLst>
                <a:ext uri="{FF2B5EF4-FFF2-40B4-BE49-F238E27FC236}">
                  <a16:creationId xmlns:a16="http://schemas.microsoft.com/office/drawing/2014/main" id="{4B40ADA8-F107-B21A-FAFB-8E511E3B6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" y="380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9497" name="Rectangle 5">
            <a:extLst>
              <a:ext uri="{FF2B5EF4-FFF2-40B4-BE49-F238E27FC236}">
                <a16:creationId xmlns:a16="http://schemas.microsoft.com/office/drawing/2014/main" id="{AADCE14B-4E45-F8A0-FD0D-E11329850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118" y="4755311"/>
            <a:ext cx="7649882" cy="60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/>
              <a:t>Buffer Strength</a:t>
            </a:r>
          </a:p>
        </p:txBody>
      </p:sp>
      <p:pic>
        <p:nvPicPr>
          <p:cNvPr id="19498" name="Picture 6">
            <a:extLst>
              <a:ext uri="{FF2B5EF4-FFF2-40B4-BE49-F238E27FC236}">
                <a16:creationId xmlns:a16="http://schemas.microsoft.com/office/drawing/2014/main" id="{7C402BB2-22B9-9DA0-9FFE-F02C8F591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381" y="5583054"/>
            <a:ext cx="4914900" cy="102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500" name="Picture 1949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0CA7171-AADB-EF00-B2FD-1C480E9A81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Buffer strength</a:t>
            </a: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57200" y="838200"/>
            <a:ext cx="80772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altLang="en-US"/>
              <a:t>Closed system:</a:t>
            </a:r>
          </a:p>
          <a:p>
            <a:pPr eaLnBrk="1" hangingPunct="1"/>
            <a:endParaRPr lang="pt-BR" altLang="en-US"/>
          </a:p>
          <a:p>
            <a:pPr eaLnBrk="1" hangingPunct="1"/>
            <a:endParaRPr lang="pt-BR" altLang="en-US"/>
          </a:p>
          <a:p>
            <a:pPr eaLnBrk="1" hangingPunct="1"/>
            <a:endParaRPr lang="pt-BR" altLang="en-US"/>
          </a:p>
          <a:p>
            <a:pPr eaLnBrk="1" hangingPunct="1">
              <a:buFontTx/>
              <a:buNone/>
            </a:pPr>
            <a:endParaRPr lang="pt-BR" alt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71600"/>
            <a:ext cx="4267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r="48134"/>
          <a:stretch>
            <a:fillRect/>
          </a:stretch>
        </p:blipFill>
        <p:spPr bwMode="auto">
          <a:xfrm>
            <a:off x="2133600" y="2667000"/>
            <a:ext cx="52578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CE15600A-B161-49FA-90F9-E5D4C06011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Buffer strength</a:t>
            </a: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533400" y="838200"/>
            <a:ext cx="76962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altLang="en-US"/>
              <a:t>Bicarbonate open system</a:t>
            </a:r>
          </a:p>
          <a:p>
            <a:pPr lvl="1" eaLnBrk="1" hangingPunct="1"/>
            <a:r>
              <a:rPr lang="pt-BR" altLang="en-US"/>
              <a:t>CO</a:t>
            </a:r>
            <a:r>
              <a:rPr lang="pt-BR" altLang="en-US" baseline="-25000"/>
              <a:t>2</a:t>
            </a:r>
            <a:r>
              <a:rPr lang="pt-BR" altLang="en-US"/>
              <a:t> exchanges with environment.  If more is needed, it gets drawn from air.  If some is created, it gets sunk into environment</a:t>
            </a:r>
          </a:p>
          <a:p>
            <a:pPr eaLnBrk="1" hangingPunct="1"/>
            <a:endParaRPr lang="pt-BR" altLang="en-US"/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49750"/>
            <a:ext cx="33401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b="11037"/>
          <a:stretch>
            <a:fillRect/>
          </a:stretch>
        </p:blipFill>
        <p:spPr bwMode="auto">
          <a:xfrm>
            <a:off x="4343400" y="2608263"/>
            <a:ext cx="4495800" cy="363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2943225"/>
            <a:ext cx="40386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416E241-C71C-4B65-88EF-FE5854B17C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7119938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352800" y="304800"/>
            <a:ext cx="257651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atmosphere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=150 mm Hg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CO2</a:t>
            </a:r>
            <a:r>
              <a:rPr lang="en-US" altLang="en-US" dirty="0">
                <a:latin typeface="Times New Roman" pitchFamily="18" charset="0"/>
              </a:rPr>
              <a:t>&lt;1 mm Hg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715000" y="4572000"/>
            <a:ext cx="27368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tissues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P</a:t>
            </a:r>
            <a:r>
              <a:rPr lang="en-US" altLang="en-US" baseline="-25000">
                <a:latin typeface="Times New Roman" pitchFamily="18" charset="0"/>
              </a:rPr>
              <a:t>O2</a:t>
            </a:r>
            <a:r>
              <a:rPr lang="en-US" altLang="en-US">
                <a:latin typeface="Times New Roman" pitchFamily="18" charset="0"/>
              </a:rPr>
              <a:t>= 40 mm Hg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itchFamily="18" charset="0"/>
              </a:rPr>
              <a:t>P</a:t>
            </a:r>
            <a:r>
              <a:rPr lang="en-US" altLang="en-US" baseline="-25000">
                <a:latin typeface="Times New Roman" pitchFamily="18" charset="0"/>
              </a:rPr>
              <a:t>CO2</a:t>
            </a:r>
            <a:r>
              <a:rPr lang="en-US" altLang="en-US">
                <a:latin typeface="Times New Roman" pitchFamily="18" charset="0"/>
              </a:rPr>
              <a:t> = 46 mm Hg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14400" y="4572000"/>
            <a:ext cx="27368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Times New Roman" pitchFamily="18" charset="0"/>
              </a:rPr>
              <a:t>aveoli</a:t>
            </a:r>
            <a:endParaRPr lang="en-US" altLang="en-US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100 mm Hg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CO2</a:t>
            </a:r>
            <a:r>
              <a:rPr lang="en-US" altLang="en-US" dirty="0">
                <a:latin typeface="Times New Roman" pitchFamily="18" charset="0"/>
              </a:rPr>
              <a:t> = 40 mm Hg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733800" y="2667000"/>
            <a:ext cx="18288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10000" y="21336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blood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E08358-42E1-51BF-CBCE-CC97E658641D}"/>
              </a:ext>
            </a:extLst>
          </p:cNvPr>
          <p:cNvSpPr txBox="1"/>
          <p:nvPr/>
        </p:nvSpPr>
        <p:spPr>
          <a:xfrm>
            <a:off x="2520569" y="617220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</a:rPr>
              <a:t>CO2 </a:t>
            </a:r>
            <a:r>
              <a:rPr lang="en-US" altLang="en-US" sz="2400" dirty="0">
                <a:latin typeface="Times New Roman" pitchFamily="18" charset="0"/>
              </a:rPr>
              <a:t>= 3.3E-5 M/mmHg</a:t>
            </a:r>
          </a:p>
        </p:txBody>
      </p:sp>
      <p:pic>
        <p:nvPicPr>
          <p:cNvPr id="4" name="Picture 3" descr="A diagram of a diagram of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38B35375-31AE-FE40-B997-CF5881D89A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63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990600" y="838200"/>
          <a:ext cx="7010400" cy="586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2084716" imgH="10115072" progId="Photoshop.Image.4">
                  <p:embed/>
                </p:oleObj>
              </mc:Choice>
              <mc:Fallback>
                <p:oleObj name="Image" r:id="rId2" imgW="12084716" imgH="10115072" progId="Photoshop.Image.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838200"/>
                        <a:ext cx="7010400" cy="586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1" name="Rectangle 7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Bohr effect – response to pH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Response to CO</a:t>
            </a:r>
            <a:r>
              <a:rPr lang="en-US" altLang="en-US" baseline="-25000"/>
              <a:t>2</a:t>
            </a:r>
            <a:endParaRPr lang="en-US" alt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1219200" y="838200"/>
          <a:ext cx="6256338" cy="552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1500176" imgH="10038828" progId="Photoshop.Image.4">
                  <p:embed/>
                </p:oleObj>
              </mc:Choice>
              <mc:Fallback>
                <p:oleObj name="Image" r:id="rId2" imgW="11500176" imgH="10038828" progId="Photoshop.Image.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04"/>
                      <a:stretch>
                        <a:fillRect/>
                      </a:stretch>
                    </p:blipFill>
                    <p:spPr bwMode="auto">
                      <a:xfrm>
                        <a:off x="1219200" y="838200"/>
                        <a:ext cx="6256338" cy="552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381000" y="228600"/>
            <a:ext cx="5257800" cy="596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u="sng" dirty="0">
                <a:latin typeface="Times New Roman" pitchFamily="18" charset="0"/>
              </a:rPr>
              <a:t>Henry’s Law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600" u="sng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>
                <a:latin typeface="Times New Roman" pitchFamily="18" charset="0"/>
              </a:rPr>
              <a:t>For a gas X at equilibrium between dissolved liquid and atmosphere: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200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>
                <a:latin typeface="Times New Roman" pitchFamily="18" charset="0"/>
              </a:rPr>
              <a:t>[X] = </a:t>
            </a:r>
            <a:r>
              <a:rPr lang="en-US" altLang="en-US" sz="3200" dirty="0" err="1">
                <a:latin typeface="Times New Roman" pitchFamily="18" charset="0"/>
              </a:rPr>
              <a:t>s</a:t>
            </a:r>
            <a:r>
              <a:rPr lang="en-US" altLang="en-US" sz="3200" baseline="-25000" dirty="0" err="1">
                <a:latin typeface="Times New Roman" pitchFamily="18" charset="0"/>
              </a:rPr>
              <a:t>x</a:t>
            </a:r>
            <a:r>
              <a:rPr lang="en-US" altLang="en-US" sz="3200" dirty="0">
                <a:latin typeface="Times New Roman" pitchFamily="18" charset="0"/>
              </a:rPr>
              <a:t>*</a:t>
            </a:r>
            <a:r>
              <a:rPr lang="en-US" altLang="en-US" sz="3200" dirty="0" err="1">
                <a:latin typeface="Times New Roman" pitchFamily="18" charset="0"/>
              </a:rPr>
              <a:t>P</a:t>
            </a:r>
            <a:r>
              <a:rPr lang="en-US" altLang="en-US" sz="3200" baseline="-25000" dirty="0" err="1">
                <a:latin typeface="Times New Roman" pitchFamily="18" charset="0"/>
              </a:rPr>
              <a:t>x</a:t>
            </a:r>
            <a:endParaRPr lang="en-US" altLang="en-US" sz="3200" baseline="-25000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200" baseline="-25000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 err="1">
                <a:latin typeface="Times New Roman" pitchFamily="18" charset="0"/>
              </a:rPr>
              <a:t>s</a:t>
            </a:r>
            <a:r>
              <a:rPr lang="en-US" altLang="en-US" sz="3200" baseline="-25000" dirty="0" err="1">
                <a:latin typeface="Times New Roman" pitchFamily="18" charset="0"/>
              </a:rPr>
              <a:t>x</a:t>
            </a:r>
            <a:r>
              <a:rPr lang="en-US" altLang="en-US" sz="3200" dirty="0">
                <a:latin typeface="Times New Roman" pitchFamily="18" charset="0"/>
              </a:rPr>
              <a:t> = solubility (conc./press.)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 err="1">
                <a:latin typeface="Times New Roman" pitchFamily="18" charset="0"/>
              </a:rPr>
              <a:t>P</a:t>
            </a:r>
            <a:r>
              <a:rPr lang="en-US" altLang="en-US" sz="3200" baseline="-25000" dirty="0" err="1">
                <a:latin typeface="Times New Roman" pitchFamily="18" charset="0"/>
              </a:rPr>
              <a:t>x</a:t>
            </a:r>
            <a:r>
              <a:rPr lang="en-US" altLang="en-US" sz="3200" dirty="0">
                <a:latin typeface="Times New Roman" pitchFamily="18" charset="0"/>
              </a:rPr>
              <a:t> = partial pressure (press.)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200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>
                <a:latin typeface="Times New Roman" pitchFamily="18" charset="0"/>
              </a:rPr>
              <a:t>s</a:t>
            </a:r>
            <a:r>
              <a:rPr lang="en-US" altLang="en-US" sz="3200" baseline="-25000" dirty="0">
                <a:latin typeface="Times New Roman" pitchFamily="18" charset="0"/>
              </a:rPr>
              <a:t>O2</a:t>
            </a:r>
            <a:r>
              <a:rPr lang="en-US" altLang="en-US" sz="3200" dirty="0">
                <a:latin typeface="Times New Roman" pitchFamily="18" charset="0"/>
              </a:rPr>
              <a:t> = 1.4E-6 M/mmHg</a:t>
            </a:r>
          </a:p>
        </p:txBody>
      </p:sp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186113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diagram of a solution&#10;&#10;Description automatically generated">
            <a:extLst>
              <a:ext uri="{FF2B5EF4-FFF2-40B4-BE49-F238E27FC236}">
                <a16:creationId xmlns:a16="http://schemas.microsoft.com/office/drawing/2014/main" id="{5CF59EE8-3A94-0F40-5BE0-C54131AC14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09800"/>
            <a:ext cx="7119938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343266" y="533400"/>
            <a:ext cx="25955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atmosphere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=150 mm Hg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830518" y="4800600"/>
            <a:ext cx="25058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tissues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40 mm Hg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40149" y="4800600"/>
            <a:ext cx="268535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Times New Roman" pitchFamily="18" charset="0"/>
              </a:rPr>
              <a:t>aveoli</a:t>
            </a:r>
            <a:endParaRPr lang="en-US" altLang="en-US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baseline="-25000" dirty="0">
                <a:latin typeface="Times New Roman" pitchFamily="18" charset="0"/>
              </a:rPr>
              <a:t>O2</a:t>
            </a:r>
            <a:r>
              <a:rPr lang="en-US" altLang="en-US" dirty="0">
                <a:latin typeface="Times New Roman" pitchFamily="18" charset="0"/>
              </a:rPr>
              <a:t>= 100 mm Hg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733800" y="2895600"/>
            <a:ext cx="18288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10000" y="23622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blood flow</a:t>
            </a:r>
          </a:p>
        </p:txBody>
      </p:sp>
      <p:pic>
        <p:nvPicPr>
          <p:cNvPr id="3" name="Picture 2" descr="A diagram of a blood flow&#10;&#10;Description automatically generated">
            <a:extLst>
              <a:ext uri="{FF2B5EF4-FFF2-40B4-BE49-F238E27FC236}">
                <a16:creationId xmlns:a16="http://schemas.microsoft.com/office/drawing/2014/main" id="{BEE99293-DC1F-72C6-4187-68606F53D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8"/>
          <p:cNvSpPr txBox="1">
            <a:spLocks noChangeArrowheads="1"/>
          </p:cNvSpPr>
          <p:nvPr/>
        </p:nvSpPr>
        <p:spPr bwMode="auto">
          <a:xfrm>
            <a:off x="1447800" y="4343400"/>
            <a:ext cx="6235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00"/>
                </a:solidFill>
                <a:latin typeface="Times New Roman" pitchFamily="18" charset="0"/>
              </a:rPr>
              <a:t>This is about 1/20 of oxygen demand</a:t>
            </a:r>
          </a:p>
        </p:txBody>
      </p:sp>
      <p:grpSp>
        <p:nvGrpSpPr>
          <p:cNvPr id="6147" name="Group 10"/>
          <p:cNvGrpSpPr>
            <a:grpSpLocks noChangeAspect="1"/>
          </p:cNvGrpSpPr>
          <p:nvPr/>
        </p:nvGrpSpPr>
        <p:grpSpPr bwMode="auto">
          <a:xfrm>
            <a:off x="152400" y="1143000"/>
            <a:ext cx="8886825" cy="2747963"/>
            <a:chOff x="96" y="720"/>
            <a:chExt cx="5598" cy="1731"/>
          </a:xfrm>
        </p:grpSpPr>
        <p:sp>
          <p:nvSpPr>
            <p:cNvPr id="6148" name="AutoShape 9"/>
            <p:cNvSpPr>
              <a:spLocks noChangeAspect="1" noChangeArrowheads="1" noTextEdit="1"/>
            </p:cNvSpPr>
            <p:nvPr/>
          </p:nvSpPr>
          <p:spPr bwMode="auto">
            <a:xfrm>
              <a:off x="96" y="720"/>
              <a:ext cx="5568" cy="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49" name="Rectangle 11"/>
            <p:cNvSpPr>
              <a:spLocks noChangeArrowheads="1"/>
            </p:cNvSpPr>
            <p:nvPr/>
          </p:nvSpPr>
          <p:spPr bwMode="auto">
            <a:xfrm>
              <a:off x="96" y="720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0" name="Rectangle 12"/>
            <p:cNvSpPr>
              <a:spLocks noChangeArrowheads="1"/>
            </p:cNvSpPr>
            <p:nvPr/>
          </p:nvSpPr>
          <p:spPr bwMode="auto">
            <a:xfrm>
              <a:off x="148" y="720"/>
              <a:ext cx="640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Oxyge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1" name="Rectangle 13"/>
            <p:cNvSpPr>
              <a:spLocks noChangeArrowheads="1"/>
            </p:cNvSpPr>
            <p:nvPr/>
          </p:nvSpPr>
          <p:spPr bwMode="auto">
            <a:xfrm>
              <a:off x="696" y="720"/>
              <a:ext cx="134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n delivery rate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2" name="Rectangle 14"/>
            <p:cNvSpPr>
              <a:spLocks noChangeArrowheads="1"/>
            </p:cNvSpPr>
            <p:nvPr/>
          </p:nvSpPr>
          <p:spPr bwMode="auto">
            <a:xfrm>
              <a:off x="1941" y="720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3" name="Rectangle 15"/>
            <p:cNvSpPr>
              <a:spLocks noChangeArrowheads="1"/>
            </p:cNvSpPr>
            <p:nvPr/>
          </p:nvSpPr>
          <p:spPr bwMode="auto">
            <a:xfrm>
              <a:off x="1953" y="720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4" name="Rectangle 16"/>
            <p:cNvSpPr>
              <a:spLocks noChangeArrowheads="1"/>
            </p:cNvSpPr>
            <p:nvPr/>
          </p:nvSpPr>
          <p:spPr bwMode="auto">
            <a:xfrm>
              <a:off x="715" y="1008"/>
              <a:ext cx="200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=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5" name="Rectangle 17"/>
            <p:cNvSpPr>
              <a:spLocks noChangeArrowheads="1"/>
            </p:cNvSpPr>
            <p:nvPr/>
          </p:nvSpPr>
          <p:spPr bwMode="auto">
            <a:xfrm>
              <a:off x="831" y="1008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6" name="Rectangle 18"/>
            <p:cNvSpPr>
              <a:spLocks noChangeArrowheads="1"/>
            </p:cNvSpPr>
            <p:nvPr/>
          </p:nvSpPr>
          <p:spPr bwMode="auto">
            <a:xfrm>
              <a:off x="882" y="1008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7" name="Rectangle 19"/>
            <p:cNvSpPr>
              <a:spLocks noChangeArrowheads="1"/>
            </p:cNvSpPr>
            <p:nvPr/>
          </p:nvSpPr>
          <p:spPr bwMode="auto">
            <a:xfrm>
              <a:off x="950" y="1008"/>
              <a:ext cx="1422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volumetric flow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8" name="Rectangle 20"/>
            <p:cNvSpPr>
              <a:spLocks noChangeArrowheads="1"/>
            </p:cNvSpPr>
            <p:nvPr/>
          </p:nvSpPr>
          <p:spPr bwMode="auto">
            <a:xfrm>
              <a:off x="2275" y="1008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59" name="Rectangle 21"/>
            <p:cNvSpPr>
              <a:spLocks noChangeArrowheads="1"/>
            </p:cNvSpPr>
            <p:nvPr/>
          </p:nvSpPr>
          <p:spPr bwMode="auto">
            <a:xfrm>
              <a:off x="2343" y="1008"/>
              <a:ext cx="278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* (oxygen delivery per volume)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0" name="Rectangle 22"/>
            <p:cNvSpPr>
              <a:spLocks noChangeArrowheads="1"/>
            </p:cNvSpPr>
            <p:nvPr/>
          </p:nvSpPr>
          <p:spPr bwMode="auto">
            <a:xfrm>
              <a:off x="5007" y="1008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1" name="Rectangle 23"/>
            <p:cNvSpPr>
              <a:spLocks noChangeArrowheads="1"/>
            </p:cNvSpPr>
            <p:nvPr/>
          </p:nvSpPr>
          <p:spPr bwMode="auto">
            <a:xfrm>
              <a:off x="715" y="1297"/>
              <a:ext cx="200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=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2" name="Rectangle 24"/>
            <p:cNvSpPr>
              <a:spLocks noChangeArrowheads="1"/>
            </p:cNvSpPr>
            <p:nvPr/>
          </p:nvSpPr>
          <p:spPr bwMode="auto">
            <a:xfrm>
              <a:off x="831" y="1297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3" name="Rectangle 25"/>
            <p:cNvSpPr>
              <a:spLocks noChangeArrowheads="1"/>
            </p:cNvSpPr>
            <p:nvPr/>
          </p:nvSpPr>
          <p:spPr bwMode="auto">
            <a:xfrm>
              <a:off x="882" y="1297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4" name="Rectangle 26"/>
            <p:cNvSpPr>
              <a:spLocks noChangeArrowheads="1"/>
            </p:cNvSpPr>
            <p:nvPr/>
          </p:nvSpPr>
          <p:spPr bwMode="auto">
            <a:xfrm>
              <a:off x="950" y="1297"/>
              <a:ext cx="1422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volumetric flow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5" name="Rectangle 27"/>
            <p:cNvSpPr>
              <a:spLocks noChangeArrowheads="1"/>
            </p:cNvSpPr>
            <p:nvPr/>
          </p:nvSpPr>
          <p:spPr bwMode="auto">
            <a:xfrm>
              <a:off x="2275" y="1297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6" name="Rectangle 28"/>
            <p:cNvSpPr>
              <a:spLocks noChangeArrowheads="1"/>
            </p:cNvSpPr>
            <p:nvPr/>
          </p:nvSpPr>
          <p:spPr bwMode="auto">
            <a:xfrm>
              <a:off x="2343" y="1297"/>
              <a:ext cx="29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*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7" name="Rectangle 29"/>
            <p:cNvSpPr>
              <a:spLocks noChangeArrowheads="1"/>
            </p:cNvSpPr>
            <p:nvPr/>
          </p:nvSpPr>
          <p:spPr bwMode="auto">
            <a:xfrm>
              <a:off x="2549" y="1297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8" name="Rectangle 30"/>
            <p:cNvSpPr>
              <a:spLocks noChangeArrowheads="1"/>
            </p:cNvSpPr>
            <p:nvPr/>
          </p:nvSpPr>
          <p:spPr bwMode="auto">
            <a:xfrm>
              <a:off x="2617" y="1297"/>
              <a:ext cx="2847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solubility) * (change in pressure)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69" name="Rectangle 31"/>
            <p:cNvSpPr>
              <a:spLocks noChangeArrowheads="1"/>
            </p:cNvSpPr>
            <p:nvPr/>
          </p:nvSpPr>
          <p:spPr bwMode="auto">
            <a:xfrm>
              <a:off x="5345" y="1297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0" name="Rectangle 32"/>
            <p:cNvSpPr>
              <a:spLocks noChangeArrowheads="1"/>
            </p:cNvSpPr>
            <p:nvPr/>
          </p:nvSpPr>
          <p:spPr bwMode="auto">
            <a:xfrm>
              <a:off x="715" y="1585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1" name="Rectangle 33"/>
            <p:cNvSpPr>
              <a:spLocks noChangeArrowheads="1"/>
            </p:cNvSpPr>
            <p:nvPr/>
          </p:nvSpPr>
          <p:spPr bwMode="auto">
            <a:xfrm>
              <a:off x="715" y="1873"/>
              <a:ext cx="163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= (5 L/min) * (1.4E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2" name="Rectangle 34"/>
            <p:cNvSpPr>
              <a:spLocks noChangeArrowheads="1"/>
            </p:cNvSpPr>
            <p:nvPr/>
          </p:nvSpPr>
          <p:spPr bwMode="auto">
            <a:xfrm>
              <a:off x="2337" y="1873"/>
              <a:ext cx="15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3" name="Rectangle 35"/>
            <p:cNvSpPr>
              <a:spLocks noChangeArrowheads="1"/>
            </p:cNvSpPr>
            <p:nvPr/>
          </p:nvSpPr>
          <p:spPr bwMode="auto">
            <a:xfrm>
              <a:off x="2405" y="1873"/>
              <a:ext cx="1409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6 M/mmHg) * (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4" name="Rectangle 36"/>
            <p:cNvSpPr>
              <a:spLocks noChangeArrowheads="1"/>
            </p:cNvSpPr>
            <p:nvPr/>
          </p:nvSpPr>
          <p:spPr bwMode="auto">
            <a:xfrm>
              <a:off x="3717" y="1873"/>
              <a:ext cx="450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100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5" name="Rectangle 37"/>
            <p:cNvSpPr>
              <a:spLocks noChangeArrowheads="1"/>
            </p:cNvSpPr>
            <p:nvPr/>
          </p:nvSpPr>
          <p:spPr bwMode="auto">
            <a:xfrm>
              <a:off x="4078" y="1873"/>
              <a:ext cx="188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6" name="Rectangle 38"/>
            <p:cNvSpPr>
              <a:spLocks noChangeArrowheads="1"/>
            </p:cNvSpPr>
            <p:nvPr/>
          </p:nvSpPr>
          <p:spPr bwMode="auto">
            <a:xfrm>
              <a:off x="4181" y="1873"/>
              <a:ext cx="396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40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7" name="Rectangle 39"/>
            <p:cNvSpPr>
              <a:spLocks noChangeArrowheads="1"/>
            </p:cNvSpPr>
            <p:nvPr/>
          </p:nvSpPr>
          <p:spPr bwMode="auto">
            <a:xfrm>
              <a:off x="4493" y="1873"/>
              <a:ext cx="1162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= 60 mmHg)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8" name="Rectangle 40"/>
            <p:cNvSpPr>
              <a:spLocks noChangeArrowheads="1"/>
            </p:cNvSpPr>
            <p:nvPr/>
          </p:nvSpPr>
          <p:spPr bwMode="auto">
            <a:xfrm>
              <a:off x="5560" y="1873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79" name="Rectangle 41"/>
            <p:cNvSpPr>
              <a:spLocks noChangeArrowheads="1"/>
            </p:cNvSpPr>
            <p:nvPr/>
          </p:nvSpPr>
          <p:spPr bwMode="auto">
            <a:xfrm>
              <a:off x="715" y="2161"/>
              <a:ext cx="200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=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80" name="Rectangle 42"/>
            <p:cNvSpPr>
              <a:spLocks noChangeArrowheads="1"/>
            </p:cNvSpPr>
            <p:nvPr/>
          </p:nvSpPr>
          <p:spPr bwMode="auto">
            <a:xfrm>
              <a:off x="831" y="2161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81" name="Rectangle 43"/>
            <p:cNvSpPr>
              <a:spLocks noChangeArrowheads="1"/>
            </p:cNvSpPr>
            <p:nvPr/>
          </p:nvSpPr>
          <p:spPr bwMode="auto">
            <a:xfrm>
              <a:off x="882" y="2161"/>
              <a:ext cx="126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0.4 mmol/min</a:t>
              </a:r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6182" name="Rectangle 44"/>
            <p:cNvSpPr>
              <a:spLocks noChangeArrowheads="1"/>
            </p:cNvSpPr>
            <p:nvPr/>
          </p:nvSpPr>
          <p:spPr bwMode="auto">
            <a:xfrm>
              <a:off x="2054" y="2161"/>
              <a:ext cx="13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 sz="2400">
                <a:latin typeface="Times New Roman" pitchFamily="18" charset="0"/>
              </a:endParaRPr>
            </a:p>
          </p:txBody>
        </p:sp>
      </p:grpSp>
      <p:pic>
        <p:nvPicPr>
          <p:cNvPr id="3" name="Picture 2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503CA418-FC32-A9D0-1FC5-5D282CDD9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4876800" cy="299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11" descr="1951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3516313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33713"/>
            <a:ext cx="4191000" cy="363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377190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529013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405765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819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705600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5450B-D888-F2A6-EDBC-33C241B0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Cooperative binding. One carrier with two ligands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9F57F7-C0E5-179C-63D6-751D1DC14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99" y="685799"/>
            <a:ext cx="163185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1322D97-6C1D-1C98-D1EA-32B817458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862501"/>
              </p:ext>
            </p:extLst>
          </p:nvPr>
        </p:nvGraphicFramePr>
        <p:xfrm>
          <a:off x="2006600" y="705248"/>
          <a:ext cx="2032000" cy="2375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244600" imgH="1447800" progId="Equation.3">
                  <p:embed/>
                </p:oleObj>
              </mc:Choice>
              <mc:Fallback>
                <p:oleObj r:id="rId2" imgW="1244600" imgH="1447800" progId="Equation.3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1322D97-6C1D-1C98-D1EA-32B817458C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705248"/>
                        <a:ext cx="2032000" cy="2375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ine 4">
            <a:extLst>
              <a:ext uri="{FF2B5EF4-FFF2-40B4-BE49-F238E27FC236}">
                <a16:creationId xmlns:a16="http://schemas.microsoft.com/office/drawing/2014/main" id="{5228840F-0786-CD40-D175-4520DC9FA5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473FB7-FE61-878A-0217-51218F730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DC028F2-0033-D746-CE28-1445E885423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07459" y="881427"/>
          <a:ext cx="4564227" cy="2014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349500" imgH="1041400" progId="Equation.3">
                  <p:embed/>
                </p:oleObj>
              </mc:Choice>
              <mc:Fallback>
                <p:oleObj r:id="rId4" imgW="2349500" imgH="104140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DC028F2-0033-D746-CE28-1445E88542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7459" y="881427"/>
                        <a:ext cx="4564227" cy="20141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07797295-C658-78FB-AC53-6CBCB8319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C5A30DD-5851-53A1-F655-53C2C7A587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" y="3878743"/>
          <a:ext cx="2438400" cy="2375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485900" imgH="1447800" progId="Equation.3">
                  <p:embed/>
                </p:oleObj>
              </mc:Choice>
              <mc:Fallback>
                <p:oleObj r:id="rId6" imgW="1485900" imgH="1447800" progId="Equation.3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C5A30DD-5851-53A1-F655-53C2C7A587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78743"/>
                        <a:ext cx="2438400" cy="2375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id="{6A015338-2090-5432-7551-FD46DD7C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648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C015BA4-F693-EC27-6ED2-52029EE4EF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0" y="4648200"/>
          <a:ext cx="4984728" cy="1142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2984500" imgH="685800" progId="Equation.3">
                  <p:embed/>
                </p:oleObj>
              </mc:Choice>
              <mc:Fallback>
                <p:oleObj r:id="rId8" imgW="2984500" imgH="6858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C015BA4-F693-EC27-6ED2-52029EE4EF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4648200"/>
                        <a:ext cx="4984728" cy="11429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screenshot of a math problem&#10;&#10;Description automatically generated">
            <a:extLst>
              <a:ext uri="{FF2B5EF4-FFF2-40B4-BE49-F238E27FC236}">
                <a16:creationId xmlns:a16="http://schemas.microsoft.com/office/drawing/2014/main" id="{9F28706B-1F56-ED2D-CC0D-CE01628E9D5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79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5450B-D888-F2A6-EDBC-33C241B0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Independent binding sites, no cooperativity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9F57F7-C0E5-179C-63D6-751D1DC14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99" y="685799"/>
            <a:ext cx="163185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5228840F-0786-CD40-D175-4520DC9FA5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473FB7-FE61-878A-0217-51218F730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797295-C658-78FB-AC53-6CBCB8319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C5A30DD-5851-53A1-F655-53C2C7A587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199" y="708658"/>
          <a:ext cx="2438400" cy="2375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485900" imgH="1447800" progId="Equation.3">
                  <p:embed/>
                </p:oleObj>
              </mc:Choice>
              <mc:Fallback>
                <p:oleObj r:id="rId2" imgW="1485900" imgH="1447800" progId="Equation.3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C5A30DD-5851-53A1-F655-53C2C7A587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" y="708658"/>
                        <a:ext cx="2438400" cy="2375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id="{6A015338-2090-5432-7551-FD46DD7C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648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C015BA4-F693-EC27-6ED2-52029EE4EF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1501145"/>
          <a:ext cx="4984728" cy="1142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984500" imgH="685800" progId="Equation.3">
                  <p:embed/>
                </p:oleObj>
              </mc:Choice>
              <mc:Fallback>
                <p:oleObj r:id="rId4" imgW="2984500" imgH="6858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C015BA4-F693-EC27-6ED2-52029EE4EF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501145"/>
                        <a:ext cx="4984728" cy="11429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35F9FCC-27F5-A518-D0F5-E01CE1DB2F66}"/>
              </a:ext>
            </a:extLst>
          </p:cNvPr>
          <p:cNvSpPr txBox="1"/>
          <p:nvPr/>
        </p:nvSpPr>
        <p:spPr>
          <a:xfrm>
            <a:off x="-2514600" y="5562600"/>
            <a:ext cx="90087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=2k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k 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;  k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=2k </a:t>
            </a:r>
            <a:r>
              <a:rPr lang="en-US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36BC3872-4B79-A832-3856-D5E0C1182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89972EE-C983-3FE9-3CCB-CB9507E196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4087" y="3505203"/>
          <a:ext cx="4425289" cy="3114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222500" imgH="1562100" progId="Equation.3">
                  <p:embed/>
                </p:oleObj>
              </mc:Choice>
              <mc:Fallback>
                <p:oleObj r:id="rId6" imgW="2222500" imgH="1562100" progId="Equation.3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89972EE-C983-3FE9-3CCB-CB9507E196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4087" y="3505203"/>
                        <a:ext cx="4425289" cy="31147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math equations on a white background&#10;&#10;Description automatically generated">
            <a:extLst>
              <a:ext uri="{FF2B5EF4-FFF2-40B4-BE49-F238E27FC236}">
                <a16:creationId xmlns:a16="http://schemas.microsoft.com/office/drawing/2014/main" id="{4C464036-621B-3722-E54B-7AF588099AF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4763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1619</TotalTime>
  <Words>486</Words>
  <Application>Microsoft Office PowerPoint</Application>
  <PresentationFormat>On-screen Show (4:3)</PresentationFormat>
  <Paragraphs>157</Paragraphs>
  <Slides>28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Symbol</vt:lpstr>
      <vt:lpstr>Times New Roman</vt:lpstr>
      <vt:lpstr>Wingdings</vt:lpstr>
      <vt:lpstr>Default Design</vt:lpstr>
      <vt:lpstr>Equation.3</vt:lpstr>
      <vt:lpstr>Graph</vt:lpstr>
      <vt:lpstr>Equation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Cooperative binding. One carrier with two ligands</vt:lpstr>
      <vt:lpstr>Independent binding sites, no cooperativity</vt:lpstr>
      <vt:lpstr>Infinite cooperativity</vt:lpstr>
      <vt:lpstr>Cooperativity and the Hill equation</vt:lpstr>
      <vt:lpstr>Hemoglobin – Hill model</vt:lpstr>
      <vt:lpstr>PowerPoint Presentation</vt:lpstr>
      <vt:lpstr>PowerPoint Presentation</vt:lpstr>
      <vt:lpstr>Hemoglobin – Hill plot</vt:lpstr>
      <vt:lpstr>Hemoglobin</vt:lpstr>
      <vt:lpstr>Heme response</vt:lpstr>
      <vt:lpstr>Protein response</vt:lpstr>
      <vt:lpstr>PowerPoint Presentation</vt:lpstr>
      <vt:lpstr>PowerPoint Presentation</vt:lpstr>
      <vt:lpstr>CO2 transport</vt:lpstr>
      <vt:lpstr>CO2 transport</vt:lpstr>
      <vt:lpstr>Buffers</vt:lpstr>
      <vt:lpstr>Buffer strength</vt:lpstr>
      <vt:lpstr>Buffer strength</vt:lpstr>
      <vt:lpstr>PowerPoint Presentation</vt:lpstr>
      <vt:lpstr>Bohr effect – response to pH</vt:lpstr>
      <vt:lpstr>Response to CO2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Kam, Lance C.</cp:lastModifiedBy>
  <cp:revision>84</cp:revision>
  <dcterms:created xsi:type="dcterms:W3CDTF">1601-01-01T00:00:00Z</dcterms:created>
  <dcterms:modified xsi:type="dcterms:W3CDTF">2025-09-22T02:08:56Z</dcterms:modified>
</cp:coreProperties>
</file>